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3.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1.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Masters/slideMaster6.xml" ContentType="application/vnd.openxmlformats-officedocument.presentationml.slideMaster+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theme/theme6.xml" ContentType="application/vnd.openxmlformats-officedocument.theme+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slideLayouts/slideLayout10.xml" ContentType="application/vnd.openxmlformats-officedocument.presentationml.slideLayout+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 id="2147483792" r:id="rId2"/>
    <p:sldMasterId id="2147483804" r:id="rId3"/>
    <p:sldMasterId id="2147483816" r:id="rId4"/>
    <p:sldMasterId id="2147483828" r:id="rId5"/>
    <p:sldMasterId id="2147483840" r:id="rId6"/>
  </p:sld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71" r:id="rId20"/>
    <p:sldId id="272" r:id="rId21"/>
    <p:sldId id="270"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6140" autoAdjust="0"/>
    <p:restoredTop sz="94660"/>
  </p:normalViewPr>
  <p:slideViewPr>
    <p:cSldViewPr>
      <p:cViewPr varScale="1">
        <p:scale>
          <a:sx n="69" d="100"/>
          <a:sy n="69" d="100"/>
        </p:scale>
        <p:origin x="-1380"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B4049688-E596-4BBF-BFBC-5A90D51DE049}" type="datetimeFigureOut">
              <a:rPr lang="en-US" smtClean="0"/>
              <a:pPr/>
              <a:t>1/21/2010</a:t>
            </a:fld>
            <a:endParaRPr lang="en-CA"/>
          </a:p>
        </p:txBody>
      </p:sp>
      <p:sp>
        <p:nvSpPr>
          <p:cNvPr id="17" name="Footer Placeholder 16"/>
          <p:cNvSpPr>
            <a:spLocks noGrp="1"/>
          </p:cNvSpPr>
          <p:nvPr>
            <p:ph type="ftr" sz="quarter" idx="11"/>
          </p:nvPr>
        </p:nvSpPr>
        <p:spPr/>
        <p:txBody>
          <a:bodyPr/>
          <a:lstStyle/>
          <a:p>
            <a:endParaRPr lang="en-CA"/>
          </a:p>
        </p:txBody>
      </p:sp>
      <p:sp>
        <p:nvSpPr>
          <p:cNvPr id="29" name="Slide Number Placeholder 28"/>
          <p:cNvSpPr>
            <a:spLocks noGrp="1"/>
          </p:cNvSpPr>
          <p:nvPr>
            <p:ph type="sldNum" sz="quarter" idx="12"/>
          </p:nvPr>
        </p:nvSpPr>
        <p:spPr/>
        <p:txBody>
          <a:bodyPr/>
          <a:lstStyle/>
          <a:p>
            <a:fld id="{80D56CE1-DE53-4349-ADE1-A36EBEA2C610}" type="slidenum">
              <a:rPr lang="en-CA" smtClean="0"/>
              <a:pPr/>
              <a:t>‹#›</a:t>
            </a:fld>
            <a:endParaRPr lang="en-CA"/>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17" name="Footer Placeholder 16"/>
          <p:cNvSpPr>
            <a:spLocks noGrp="1"/>
          </p:cNvSpPr>
          <p:nvPr>
            <p:ph type="ftr" sz="quarter" idx="11"/>
          </p:nvPr>
        </p:nvSpPr>
        <p:spPr/>
        <p:txBody>
          <a:bodyPr/>
          <a:lstStyle>
            <a:extLst/>
          </a:lstStyle>
          <a:p>
            <a:endParaRPr lang="en-CA"/>
          </a:p>
        </p:txBody>
      </p:sp>
      <p:sp>
        <p:nvSpPr>
          <p:cNvPr id="29" name="Slide Number Placeholder 2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a:p>
        </p:txBody>
      </p:sp>
      <p:sp>
        <p:nvSpPr>
          <p:cNvPr id="7" name="Slide Number Placeholder 6"/>
          <p:cNvSpPr>
            <a:spLocks noGrp="1"/>
          </p:cNvSpPr>
          <p:nvPr>
            <p:ph type="sldNum" sz="quarter" idx="12"/>
          </p:nvPr>
        </p:nvSpPr>
        <p:spPr>
          <a:xfrm>
            <a:off x="8610600" y="55499"/>
            <a:ext cx="457200" cy="365125"/>
          </a:xfrm>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17" name="Footer Placeholder 16"/>
          <p:cNvSpPr>
            <a:spLocks noGrp="1"/>
          </p:cNvSpPr>
          <p:nvPr>
            <p:ph type="ftr" sz="quarter" idx="11"/>
          </p:nvPr>
        </p:nvSpPr>
        <p:spPr/>
        <p:txBody>
          <a:bodyPr/>
          <a:lstStyle>
            <a:extLst/>
          </a:lstStyle>
          <a:p>
            <a:endParaRPr lang="en-CA"/>
          </a:p>
        </p:txBody>
      </p:sp>
      <p:sp>
        <p:nvSpPr>
          <p:cNvPr id="29" name="Slide Number Placeholder 2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a:xfrm>
            <a:off x="7924800" y="6416675"/>
            <a:ext cx="762000" cy="365125"/>
          </a:xfrm>
        </p:spPr>
        <p:txBody>
          <a:bodyPr/>
          <a:lstStyle/>
          <a:p>
            <a:fld id="{80D56CE1-DE53-4349-ADE1-A36EBEA2C61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a:p>
        </p:txBody>
      </p:sp>
      <p:sp>
        <p:nvSpPr>
          <p:cNvPr id="7" name="Slide Number Placeholder 6"/>
          <p:cNvSpPr>
            <a:spLocks noGrp="1"/>
          </p:cNvSpPr>
          <p:nvPr>
            <p:ph type="sldNum" sz="quarter" idx="12"/>
          </p:nvPr>
        </p:nvSpPr>
        <p:spPr>
          <a:xfrm>
            <a:off x="8610600" y="55499"/>
            <a:ext cx="457200" cy="365125"/>
          </a:xfrm>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17" name="Footer Placeholder 16"/>
          <p:cNvSpPr>
            <a:spLocks noGrp="1"/>
          </p:cNvSpPr>
          <p:nvPr>
            <p:ph type="ftr" sz="quarter" idx="11"/>
          </p:nvPr>
        </p:nvSpPr>
        <p:spPr/>
        <p:txBody>
          <a:bodyPr/>
          <a:lstStyle>
            <a:extLst/>
          </a:lstStyle>
          <a:p>
            <a:endParaRPr lang="en-CA"/>
          </a:p>
        </p:txBody>
      </p:sp>
      <p:sp>
        <p:nvSpPr>
          <p:cNvPr id="29" name="Slide Number Placeholder 2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extLst/>
          </a:lstStyle>
          <a:p>
            <a:endParaRPr lang="en-CA"/>
          </a:p>
        </p:txBody>
      </p:sp>
      <p:sp>
        <p:nvSpPr>
          <p:cNvPr id="9" name="Slide Number Placeholder 8"/>
          <p:cNvSpPr>
            <a:spLocks noGrp="1"/>
          </p:cNvSpPr>
          <p:nvPr>
            <p:ph type="sldNum" sz="quarter" idx="12"/>
          </p:nvPr>
        </p:nvSpPr>
        <p:spPr/>
        <p:txBody>
          <a:bodyPr/>
          <a:lstStyle>
            <a:extLst/>
          </a:lstStyle>
          <a:p>
            <a:fld id="{80D56CE1-DE53-4349-ADE1-A36EBEA2C610}" type="slidenum">
              <a:rPr lang="en-CA" smtClean="0"/>
              <a:pPr/>
              <a:t>‹#›</a:t>
            </a:fld>
            <a:endParaRPr lang="en-CA"/>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extLst/>
          </a:lstStyle>
          <a:p>
            <a:endParaRPr lang="en-CA"/>
          </a:p>
        </p:txBody>
      </p:sp>
      <p:sp>
        <p:nvSpPr>
          <p:cNvPr id="5" name="Slide Number Placeholder 4"/>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extLst/>
          </a:lstStyle>
          <a:p>
            <a:endParaRPr lang="en-CA"/>
          </a:p>
        </p:txBody>
      </p:sp>
      <p:sp>
        <p:nvSpPr>
          <p:cNvPr id="4" name="Slide Number Placeholder 3"/>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extLst/>
          </a:lstStyle>
          <a:p>
            <a:endParaRPr lang="en-CA"/>
          </a:p>
        </p:txBody>
      </p:sp>
      <p:sp>
        <p:nvSpPr>
          <p:cNvPr id="7" name="Slide Number Placeholder 6"/>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a:xfrm>
            <a:off x="914400" y="55499"/>
            <a:ext cx="5562600" cy="365125"/>
          </a:xfrm>
        </p:spPr>
        <p:txBody>
          <a:bodyPr/>
          <a:lstStyle>
            <a:extLst/>
          </a:lstStyle>
          <a:p>
            <a:endParaRPr lang="en-CA"/>
          </a:p>
        </p:txBody>
      </p:sp>
      <p:sp>
        <p:nvSpPr>
          <p:cNvPr id="7" name="Slide Number Placeholder 6"/>
          <p:cNvSpPr>
            <a:spLocks noGrp="1"/>
          </p:cNvSpPr>
          <p:nvPr>
            <p:ph type="sldNum" sz="quarter" idx="12"/>
          </p:nvPr>
        </p:nvSpPr>
        <p:spPr>
          <a:xfrm>
            <a:off x="8610600" y="55499"/>
            <a:ext cx="457200" cy="365125"/>
          </a:xfrm>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extLst/>
          </a:lstStyle>
          <a:p>
            <a:endParaRPr lang="en-CA"/>
          </a:p>
        </p:txBody>
      </p:sp>
      <p:sp>
        <p:nvSpPr>
          <p:cNvPr id="6" name="Slide Number Placeholder 5"/>
          <p:cNvSpPr>
            <a:spLocks noGrp="1"/>
          </p:cNvSpPr>
          <p:nvPr>
            <p:ph type="sldNum" sz="quarter" idx="12"/>
          </p:nvPr>
        </p:nvSpPr>
        <p:spPr/>
        <p:txBody>
          <a:bodyPr/>
          <a:lstStyle>
            <a:extLst/>
          </a:lstStyle>
          <a:p>
            <a:fld id="{80D56CE1-DE53-4349-ADE1-A36EBEA2C610}" type="slidenum">
              <a:rPr lang="en-CA" smtClean="0"/>
              <a:pPr/>
              <a:t>‹#›</a:t>
            </a:fld>
            <a:endParaRPr lang="en-CA"/>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4049688-E596-4BBF-BFBC-5A90D51DE049}" type="datetimeFigureOut">
              <a:rPr lang="en-US" smtClean="0"/>
              <a:pPr/>
              <a:t>1/21/2010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80D56CE1-DE53-4349-ADE1-A36EBEA2C61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80D56CE1-DE53-4349-ADE1-A36EBEA2C610}"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B4049688-E596-4BBF-BFBC-5A90D51DE049}" type="datetimeFigureOut">
              <a:rPr lang="en-US" smtClean="0"/>
              <a:pPr/>
              <a:t>1/21/2010</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80D56CE1-DE53-4349-ADE1-A36EBEA2C61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B4049688-E596-4BBF-BFBC-5A90D51DE049}" type="datetimeFigureOut">
              <a:rPr lang="en-US" smtClean="0"/>
              <a:pPr/>
              <a:t>1/21/2010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4049688-E596-4BBF-BFBC-5A90D51DE049}" type="datetimeFigureOut">
              <a:rPr lang="en-US" smtClean="0"/>
              <a:pPr/>
              <a:t>1/21/2010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80D56CE1-DE53-4349-ADE1-A36EBEA2C610}" type="slidenum">
              <a:rPr lang="en-CA" smtClean="0"/>
              <a:pPr/>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4049688-E596-4BBF-BFBC-5A90D51DE049}" type="datetimeFigureOut">
              <a:rPr lang="en-US" smtClean="0"/>
              <a:pPr/>
              <a:t>1/21/2010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049688-E596-4BBF-BFBC-5A90D51DE049}" type="datetimeFigureOut">
              <a:rPr lang="en-US" smtClean="0"/>
              <a:pPr/>
              <a:t>1/21/2010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B4049688-E596-4BBF-BFBC-5A90D51DE049}" type="datetimeFigureOut">
              <a:rPr lang="en-US" smtClean="0"/>
              <a:pPr/>
              <a:t>1/21/2010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0D56CE1-DE53-4349-ADE1-A36EBEA2C610}"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B4049688-E596-4BBF-BFBC-5A90D51DE049}" type="datetimeFigureOut">
              <a:rPr lang="en-US" smtClean="0"/>
              <a:pPr/>
              <a:t>1/21/2010</a:t>
            </a:fld>
            <a:endParaRPr lang="en-CA"/>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CA"/>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0D56CE1-DE53-4349-ADE1-A36EBEA2C610}"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4049688-E596-4BBF-BFBC-5A90D51DE049}" type="datetimeFigureOut">
              <a:rPr lang="en-US" smtClean="0"/>
              <a:pPr/>
              <a:t>1/21/2010</a:t>
            </a:fld>
            <a:endParaRPr lang="en-C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56CE1-DE53-4349-ADE1-A36EBEA2C610}"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4049688-E596-4BBF-BFBC-5A90D51DE049}" type="datetimeFigureOut">
              <a:rPr lang="en-US" smtClean="0"/>
              <a:pPr/>
              <a:t>1/21/2010</a:t>
            </a:fld>
            <a:endParaRPr lang="en-C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56CE1-DE53-4349-ADE1-A36EBEA2C610}"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B4049688-E596-4BBF-BFBC-5A90D51DE049}" type="datetimeFigureOut">
              <a:rPr lang="en-US" smtClean="0"/>
              <a:pPr/>
              <a:t>1/21/2010</a:t>
            </a:fld>
            <a:endParaRPr lang="en-CA"/>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CA"/>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0D56CE1-DE53-4349-ADE1-A36EBEA2C610}" type="slidenum">
              <a:rPr lang="en-CA" smtClean="0"/>
              <a:pPr/>
              <a:t>‹#›</a:t>
            </a:fld>
            <a:endParaRPr lang="en-CA"/>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049688-E596-4BBF-BFBC-5A90D51DE049}" type="datetimeFigureOut">
              <a:rPr lang="en-US" smtClean="0"/>
              <a:pPr/>
              <a:t>1/21/2010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0D56CE1-DE53-4349-ADE1-A36EBEA2C610}"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B4049688-E596-4BBF-BFBC-5A90D51DE049}" type="datetimeFigureOut">
              <a:rPr lang="en-US" smtClean="0"/>
              <a:pPr/>
              <a:t>1/21/2010</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0D56CE1-DE53-4349-ADE1-A36EBEA2C610}" type="slidenum">
              <a:rPr lang="en-CA" smtClean="0"/>
              <a:pPr/>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57686" y="428604"/>
            <a:ext cx="4786314" cy="3071834"/>
          </a:xfrm>
        </p:spPr>
        <p:txBody>
          <a:bodyPr>
            <a:normAutofit fontScale="90000"/>
          </a:bodyPr>
          <a:lstStyle/>
          <a:p>
            <a:r>
              <a:rPr lang="en-CA" dirty="0" smtClean="0"/>
              <a:t>The Mad Trapper</a:t>
            </a:r>
            <a:br>
              <a:rPr lang="en-CA" dirty="0" smtClean="0"/>
            </a:br>
            <a:r>
              <a:rPr lang="en-CA" dirty="0" smtClean="0">
                <a:sym typeface="Wingdings" pitchFamily="2" charset="2"/>
              </a:rPr>
              <a:t></a:t>
            </a:r>
            <a:br>
              <a:rPr lang="en-CA" dirty="0" smtClean="0">
                <a:sym typeface="Wingdings" pitchFamily="2" charset="2"/>
              </a:rPr>
            </a:br>
            <a:r>
              <a:rPr lang="en-CA" dirty="0" smtClean="0">
                <a:sym typeface="Wingdings" pitchFamily="2" charset="2"/>
              </a:rPr>
              <a:t>By- Rudy </a:t>
            </a:r>
            <a:r>
              <a:rPr lang="en-CA" dirty="0" err="1" smtClean="0">
                <a:sym typeface="Wingdings" pitchFamily="2" charset="2"/>
              </a:rPr>
              <a:t>Wiebe</a:t>
            </a:r>
            <a:endParaRPr lang="en-CA" dirty="0"/>
          </a:p>
        </p:txBody>
      </p:sp>
      <p:sp>
        <p:nvSpPr>
          <p:cNvPr id="3" name="Subtitle 2"/>
          <p:cNvSpPr>
            <a:spLocks noGrp="1"/>
          </p:cNvSpPr>
          <p:nvPr>
            <p:ph type="subTitle" idx="1"/>
          </p:nvPr>
        </p:nvSpPr>
        <p:spPr>
          <a:xfrm>
            <a:off x="4429124" y="4500570"/>
            <a:ext cx="4714876" cy="2357430"/>
          </a:xfrm>
        </p:spPr>
        <p:txBody>
          <a:bodyPr/>
          <a:lstStyle/>
          <a:p>
            <a:r>
              <a:rPr lang="en-CA" dirty="0" smtClean="0"/>
              <a:t>PowerPoint  by             Daniel Walker</a:t>
            </a:r>
            <a:endParaRPr lang="en-CA" dirty="0"/>
          </a:p>
        </p:txBody>
      </p:sp>
      <p:pic>
        <p:nvPicPr>
          <p:cNvPr id="1026" name="Picture 2"/>
          <p:cNvPicPr>
            <a:picLocks noChangeAspect="1" noChangeArrowheads="1"/>
          </p:cNvPicPr>
          <p:nvPr/>
        </p:nvPicPr>
        <p:blipFill>
          <a:blip r:embed="rId2"/>
          <a:srcRect/>
          <a:stretch>
            <a:fillRect/>
          </a:stretch>
        </p:blipFill>
        <p:spPr bwMode="auto">
          <a:xfrm>
            <a:off x="0" y="0"/>
            <a:ext cx="4370163" cy="688300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dirty="0" smtClean="0"/>
              <a:t>Tom Hanks as Wop May</a:t>
            </a:r>
            <a:endParaRPr lang="en-CA" dirty="0"/>
          </a:p>
        </p:txBody>
      </p:sp>
      <p:sp>
        <p:nvSpPr>
          <p:cNvPr id="5" name="Content Placeholder 4"/>
          <p:cNvSpPr>
            <a:spLocks noGrp="1"/>
          </p:cNvSpPr>
          <p:nvPr>
            <p:ph sz="half" idx="1"/>
          </p:nvPr>
        </p:nvSpPr>
        <p:spPr/>
        <p:txBody>
          <a:bodyPr>
            <a:normAutofit fontScale="92500" lnSpcReduction="20000"/>
          </a:bodyPr>
          <a:lstStyle/>
          <a:p>
            <a:r>
              <a:rPr lang="en-CA" dirty="0" smtClean="0"/>
              <a:t>For  Wop May I think Tom hanks would be a great actor. Hanks has acted in movies where he was a war hero and he is great at it. He fits the description well would be a great actor for a guy who is just looking for fame. Tom has acted in movies like Forrest Gump and Saving Private Ryan.</a:t>
            </a:r>
            <a:endParaRPr lang="en-CA" dirty="0"/>
          </a:p>
        </p:txBody>
      </p:sp>
      <p:pic>
        <p:nvPicPr>
          <p:cNvPr id="4098" name="Picture 2"/>
          <p:cNvPicPr>
            <a:picLocks noGrp="1" noChangeAspect="1" noChangeArrowheads="1"/>
          </p:cNvPicPr>
          <p:nvPr>
            <p:ph sz="half" idx="2"/>
          </p:nvPr>
        </p:nvPicPr>
        <p:blipFill>
          <a:blip r:embed="rId2"/>
          <a:srcRect/>
          <a:stretch>
            <a:fillRect/>
          </a:stretch>
        </p:blipFill>
        <p:spPr bwMode="auto">
          <a:xfrm>
            <a:off x="4786314" y="1357298"/>
            <a:ext cx="3009225" cy="3728313"/>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a:srcRect/>
          <a:stretch>
            <a:fillRect/>
          </a:stretch>
        </p:blipFill>
        <p:spPr bwMode="auto">
          <a:xfrm>
            <a:off x="6890602" y="3500438"/>
            <a:ext cx="2253397" cy="335756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4282" y="500042"/>
            <a:ext cx="8686800" cy="914400"/>
          </a:xfrm>
        </p:spPr>
        <p:txBody>
          <a:bodyPr/>
          <a:lstStyle/>
          <a:p>
            <a:r>
              <a:rPr lang="en-CA" dirty="0" smtClean="0"/>
              <a:t>Steve Carell as Inspector Eames</a:t>
            </a:r>
            <a:endParaRPr lang="en-CA" dirty="0"/>
          </a:p>
        </p:txBody>
      </p:sp>
      <p:sp>
        <p:nvSpPr>
          <p:cNvPr id="5" name="Content Placeholder 4"/>
          <p:cNvSpPr>
            <a:spLocks noGrp="1"/>
          </p:cNvSpPr>
          <p:nvPr>
            <p:ph sz="half" idx="1"/>
          </p:nvPr>
        </p:nvSpPr>
        <p:spPr/>
        <p:txBody>
          <a:bodyPr>
            <a:normAutofit fontScale="85000" lnSpcReduction="20000"/>
          </a:bodyPr>
          <a:lstStyle/>
          <a:p>
            <a:r>
              <a:rPr lang="en-CA" dirty="0" smtClean="0"/>
              <a:t>Inspector Eames was the man Spike Millen answered to. Eames is the one who gave permission for the search warrant  to search Albert Johnson’s cabin. I believe Steve Carell would be great for this part as he has acted many office workers. Steve would also be able to toss a little comedy into this movie. He has acted in movies such as The Anchor Man and Evan Almighty.</a:t>
            </a:r>
            <a:endParaRPr lang="en-CA" dirty="0"/>
          </a:p>
        </p:txBody>
      </p:sp>
      <p:pic>
        <p:nvPicPr>
          <p:cNvPr id="5122" name="Picture 2"/>
          <p:cNvPicPr>
            <a:picLocks noGrp="1" noChangeAspect="1" noChangeArrowheads="1"/>
          </p:cNvPicPr>
          <p:nvPr>
            <p:ph sz="half" idx="2"/>
          </p:nvPr>
        </p:nvPicPr>
        <p:blipFill>
          <a:blip r:embed="rId2"/>
          <a:srcRect/>
          <a:stretch>
            <a:fillRect/>
          </a:stretch>
        </p:blipFill>
        <p:spPr bwMode="auto">
          <a:xfrm>
            <a:off x="6353175" y="1142984"/>
            <a:ext cx="2790825" cy="2638425"/>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4429124" y="3375437"/>
            <a:ext cx="2786050" cy="34825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428728" y="357166"/>
            <a:ext cx="6756292" cy="821828"/>
          </a:xfrm>
        </p:spPr>
        <p:txBody>
          <a:bodyPr/>
          <a:lstStyle/>
          <a:p>
            <a:r>
              <a:rPr lang="en-CA" dirty="0" smtClean="0"/>
              <a:t>Descriptive Writing</a:t>
            </a:r>
            <a:endParaRPr lang="en-CA" dirty="0"/>
          </a:p>
        </p:txBody>
      </p:sp>
      <p:sp>
        <p:nvSpPr>
          <p:cNvPr id="6" name="Text Placeholder 5"/>
          <p:cNvSpPr>
            <a:spLocks noGrp="1"/>
          </p:cNvSpPr>
          <p:nvPr>
            <p:ph type="body" idx="1"/>
          </p:nvPr>
        </p:nvSpPr>
        <p:spPr>
          <a:xfrm>
            <a:off x="0" y="1357298"/>
            <a:ext cx="9144000" cy="5500702"/>
          </a:xfrm>
        </p:spPr>
        <p:txBody>
          <a:bodyPr>
            <a:normAutofit/>
          </a:bodyPr>
          <a:lstStyle/>
          <a:p>
            <a:pPr>
              <a:buFont typeface="Arial" pitchFamily="34" charset="0"/>
              <a:buChar char="•"/>
            </a:pPr>
            <a:r>
              <a:rPr lang="en-CA" sz="2000" dirty="0" smtClean="0"/>
              <a:t>“The autumn sun was almost gone behind the Richardson Mountains. Its last light flamed against an underbelly of clouds, polished the water of the Peel River into uneasy boils of glistening black and vivid, almost bloody, red. Distant sounds drifted by: geese flying south, water lapping against rocks, but over all lay the immense Arctic silence of the coming winter.” Pg. 11</a:t>
            </a:r>
          </a:p>
          <a:p>
            <a:pPr>
              <a:buFont typeface="Arial" pitchFamily="34" charset="0"/>
              <a:buChar char="•"/>
            </a:pPr>
            <a:r>
              <a:rPr lang="en-CA" sz="2000" dirty="0" smtClean="0"/>
              <a:t>“The rim of the thirty-minute winter sun emerged on the south horizon sometimes inside an enormous halo of smudged, flaming light; sometimes a cross stretches through and across the entire circle, or, like today, two brilliant repetitions of the sun itself stood one on either side of the bands of the cross with the air so cold it seemed to hang in silver crystals.” Pg. 75</a:t>
            </a:r>
          </a:p>
          <a:p>
            <a:pPr>
              <a:buFont typeface="Arial" pitchFamily="34" charset="0"/>
              <a:buChar char="•"/>
            </a:pPr>
            <a:r>
              <a:rPr lang="en-CA" sz="2000" dirty="0" smtClean="0"/>
              <a:t>“The glazed surface of the snow was rushing at them; May’s knees held the plane relentlessly with its dive centered on Johnson. Snardon was bolted rigid in his seat, his mouth a hole of soundless terror.” Pg. 186</a:t>
            </a:r>
          </a:p>
          <a:p>
            <a:pPr>
              <a:buFont typeface="Arial" pitchFamily="34" charset="0"/>
              <a:buChar char="•"/>
            </a:pPr>
            <a:r>
              <a:rPr lang="en-CA" sz="2000" dirty="0" smtClean="0"/>
              <a:t>“The ice split. One great sheet of thin ice heaving both up and down as Thompson staggered, lost his balance in and immense boil of black water bursting up around him and he fell, head and shoulders plunging down and then his snowshoes gesturing desperately for an instant, and everything gone.” Pg. 121</a:t>
            </a:r>
          </a:p>
          <a:p>
            <a:pPr>
              <a:buFont typeface="Arial" pitchFamily="34" charset="0"/>
              <a:buChar char="•"/>
            </a:pPr>
            <a:endParaRPr lang="en-CA" sz="2000" dirty="0" smtClean="0"/>
          </a:p>
          <a:p>
            <a:pPr>
              <a:buFont typeface="Arial" pitchFamily="34" charset="0"/>
              <a:buChar char="•"/>
            </a:pPr>
            <a:endParaRPr lang="en-CA" sz="2000" dirty="0" smtClean="0"/>
          </a:p>
          <a:p>
            <a:pPr>
              <a:buFont typeface="Arial" pitchFamily="34" charset="0"/>
              <a:buChar char="•"/>
            </a:pPr>
            <a:endParaRPr lang="en-CA" sz="2900" dirty="0" smtClean="0"/>
          </a:p>
          <a:p>
            <a:pPr>
              <a:buFont typeface="Arial" pitchFamily="34" charset="0"/>
              <a:buChar char="•"/>
            </a:pPr>
            <a:endParaRPr lang="en-CA" sz="2900" dirty="0" smtClean="0"/>
          </a:p>
          <a:p>
            <a:pPr>
              <a:buFont typeface="Arial" pitchFamily="34" charset="0"/>
              <a:buChar char="•"/>
            </a:pPr>
            <a:endParaRPr lang="en-CA" sz="29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285784" y="0"/>
            <a:ext cx="9144000" cy="900130"/>
          </a:xfrm>
        </p:spPr>
        <p:txBody>
          <a:bodyPr>
            <a:normAutofit/>
          </a:bodyPr>
          <a:lstStyle/>
          <a:p>
            <a:r>
              <a:rPr lang="en-CA" sz="5000" dirty="0" smtClean="0"/>
              <a:t>Descriptive Writing Continued...</a:t>
            </a:r>
            <a:endParaRPr lang="en-CA" sz="5000" dirty="0"/>
          </a:p>
        </p:txBody>
      </p:sp>
      <p:sp>
        <p:nvSpPr>
          <p:cNvPr id="7" name="TextBox 6"/>
          <p:cNvSpPr txBox="1"/>
          <p:nvPr/>
        </p:nvSpPr>
        <p:spPr>
          <a:xfrm>
            <a:off x="214282" y="1571612"/>
            <a:ext cx="8929718" cy="1631216"/>
          </a:xfrm>
          <a:prstGeom prst="rect">
            <a:avLst/>
          </a:prstGeom>
          <a:noFill/>
        </p:spPr>
        <p:txBody>
          <a:bodyPr wrap="square" rtlCol="0">
            <a:spAutoFit/>
          </a:bodyPr>
          <a:lstStyle/>
          <a:p>
            <a:r>
              <a:rPr lang="en-CA" sz="2000" dirty="0" smtClean="0"/>
              <a:t>“When the blizzard staggered, momentarily eddied into daylight and, as it seemed, caught its breath, he would sometimes glance up to see the peaks about him: the enormous vista of groaning, moving snow, the ravines and the ice-blasted pyramids that howled dolefully as the blizzard shook itself and howled, howled.” Pg. 144</a:t>
            </a:r>
            <a:endParaRPr lang="en-CA" sz="20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1285860"/>
            <a:ext cx="8229600" cy="5214974"/>
          </a:xfrm>
        </p:spPr>
        <p:txBody>
          <a:bodyPr>
            <a:normAutofit fontScale="92500" lnSpcReduction="10000"/>
          </a:bodyPr>
          <a:lstStyle/>
          <a:p>
            <a:r>
              <a:rPr lang="en-CA" dirty="0" smtClean="0">
                <a:solidFill>
                  <a:srgbClr val="92D050"/>
                </a:solidFill>
              </a:rPr>
              <a:t>For the climax I would have to say it was the shootout on the Eagle River. The whole story builds up to this very point where Spike Millen comes face to face with The Mad Trapper again. Spike was killed by Albert Johnson and it took quite a few bullets to take down Johnson. Albert even shot at the plane above and wouldn’t go down without a fight. When they finally think he is killed they  approach slowly. This is where they discover that The Mad Trapper is not Albert Johnson.</a:t>
            </a:r>
          </a:p>
          <a:p>
            <a:r>
              <a:rPr lang="en-CA" dirty="0" smtClean="0">
                <a:solidFill>
                  <a:srgbClr val="92D050"/>
                </a:solidFill>
              </a:rPr>
              <a:t>If The Mad Trapper hadn’t sabotaged those traps the police wouldn’t have bothered him and the entire manhunt wouldn’t have taken place. I think The Mad Trapper had done something illegal and was paranoid that the R.C.M.P had discovered his past but in reality his identity was a mystery and still is.</a:t>
            </a:r>
            <a:endParaRPr lang="en-CA" dirty="0">
              <a:solidFill>
                <a:srgbClr val="92D050"/>
              </a:solidFill>
            </a:endParaRPr>
          </a:p>
        </p:txBody>
      </p:sp>
      <p:sp>
        <p:nvSpPr>
          <p:cNvPr id="4" name="Rectangle 3"/>
          <p:cNvSpPr/>
          <p:nvPr/>
        </p:nvSpPr>
        <p:spPr>
          <a:xfrm>
            <a:off x="3786182" y="214290"/>
            <a:ext cx="1540807" cy="923330"/>
          </a:xfrm>
          <a:prstGeom prst="rect">
            <a:avLst/>
          </a:prstGeom>
          <a:noFill/>
        </p:spPr>
        <p:txBody>
          <a:bodyPr wrap="none" lIns="91440" tIns="45720" rIns="91440" bIns="45720">
            <a:spAutoFit/>
          </a:bodyPr>
          <a:lstStyle/>
          <a:p>
            <a:pPr algn="ctr"/>
            <a:r>
              <a:rPr lang="en-CA"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Plot</a:t>
            </a:r>
            <a:endParaRPr lang="en-CA"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bg>
      <p:bgPr>
        <a:gradFill>
          <a:gsLst>
            <a:gs pos="0">
              <a:srgbClr val="C00000"/>
            </a:gs>
            <a:gs pos="13000">
              <a:srgbClr val="FF0000"/>
            </a:gs>
            <a:gs pos="21001">
              <a:srgbClr val="FFC000"/>
            </a:gs>
            <a:gs pos="63000">
              <a:srgbClr val="FFFF00"/>
            </a:gs>
            <a:gs pos="67000">
              <a:srgbClr val="92D050"/>
            </a:gs>
            <a:gs pos="69000">
              <a:srgbClr val="00B050"/>
            </a:gs>
            <a:gs pos="82001">
              <a:srgbClr val="0070C0"/>
            </a:gs>
            <a:gs pos="100000">
              <a:srgbClr val="002060"/>
            </a:gs>
          </a:gsLst>
          <a:lin ang="5400000" scaled="0"/>
        </a:gradFill>
        <a:effectLst/>
      </p:bgPr>
    </p:bg>
    <p:spTree>
      <p:nvGrpSpPr>
        <p:cNvPr id="1" name=""/>
        <p:cNvGrpSpPr/>
        <p:nvPr/>
      </p:nvGrpSpPr>
      <p:grpSpPr>
        <a:xfrm>
          <a:off x="0" y="0"/>
          <a:ext cx="0" cy="0"/>
          <a:chOff x="0" y="0"/>
          <a:chExt cx="0" cy="0"/>
        </a:xfrm>
      </p:grpSpPr>
      <p:sp>
        <p:nvSpPr>
          <p:cNvPr id="5" name="Content Placeholder 4"/>
          <p:cNvSpPr>
            <a:spLocks noGrp="1"/>
          </p:cNvSpPr>
          <p:nvPr>
            <p:ph idx="1"/>
          </p:nvPr>
        </p:nvSpPr>
        <p:spPr>
          <a:xfrm>
            <a:off x="4786314" y="857232"/>
            <a:ext cx="4357686" cy="6000768"/>
          </a:xfrm>
        </p:spPr>
        <p:txBody>
          <a:bodyPr>
            <a:normAutofit/>
          </a:bodyPr>
          <a:lstStyle/>
          <a:p>
            <a:r>
              <a:rPr lang="en-CA" sz="2000" dirty="0" smtClean="0"/>
              <a:t>The entire manhunt would be a conflict of The Mad Trapper  Vs. The R.C.M.P. Many people were in the manhunt for the Mad Trapper. 2 people were killed during this hunt. It took many days and a lot of money to finally track down Johnson.</a:t>
            </a:r>
          </a:p>
        </p:txBody>
      </p:sp>
      <p:sp>
        <p:nvSpPr>
          <p:cNvPr id="6" name="Rectangle 5"/>
          <p:cNvSpPr/>
          <p:nvPr/>
        </p:nvSpPr>
        <p:spPr>
          <a:xfrm>
            <a:off x="5072066" y="0"/>
            <a:ext cx="3005118" cy="923330"/>
          </a:xfrm>
          <a:prstGeom prst="rect">
            <a:avLst/>
          </a:prstGeom>
          <a:noFill/>
        </p:spPr>
        <p:txBody>
          <a:bodyPr wrap="none" lIns="91440" tIns="45720" rIns="91440" bIns="45720">
            <a:spAutoFit/>
            <a:scene3d>
              <a:camera prst="orthographicFront"/>
              <a:lightRig rig="soft" dir="t">
                <a:rot lat="0" lon="0" rev="10800000"/>
              </a:lightRig>
            </a:scene3d>
            <a:sp3d>
              <a:bevelT w="27940" h="12700"/>
              <a:contourClr>
                <a:srgbClr val="DDDDDD"/>
              </a:contourClr>
            </a:sp3d>
          </a:bodyPr>
          <a:lstStyle/>
          <a:p>
            <a:pPr algn="ctr"/>
            <a:r>
              <a:rPr lang="en-US" sz="5400" b="1" cap="none" spc="150" dirty="0" smtClean="0">
                <a:ln w="11430"/>
                <a:solidFill>
                  <a:srgbClr val="F8F8F8"/>
                </a:solidFill>
                <a:effectLst>
                  <a:outerShdw blurRad="25400" algn="tl" rotWithShape="0">
                    <a:srgbClr val="000000">
                      <a:alpha val="43000"/>
                    </a:srgbClr>
                  </a:outerShdw>
                </a:effectLst>
              </a:rPr>
              <a:t>Conflict</a:t>
            </a:r>
            <a:endParaRPr lang="en-US" sz="5400" b="1" cap="none" spc="150" dirty="0">
              <a:ln w="11430"/>
              <a:solidFill>
                <a:srgbClr val="F8F8F8"/>
              </a:solidFill>
              <a:effectLst>
                <a:outerShdw blurRad="25400" algn="tl" rotWithShape="0">
                  <a:srgbClr val="000000">
                    <a:alpha val="43000"/>
                  </a:srgbClr>
                </a:outerShdw>
              </a:effectLst>
            </a:endParaRPr>
          </a:p>
        </p:txBody>
      </p:sp>
      <p:sp>
        <p:nvSpPr>
          <p:cNvPr id="8" name="TextBox 7"/>
          <p:cNvSpPr txBox="1"/>
          <p:nvPr/>
        </p:nvSpPr>
        <p:spPr>
          <a:xfrm>
            <a:off x="0" y="3643314"/>
            <a:ext cx="9144000" cy="2015936"/>
          </a:xfrm>
          <a:prstGeom prst="rect">
            <a:avLst/>
          </a:prstGeom>
          <a:noFill/>
        </p:spPr>
        <p:txBody>
          <a:bodyPr wrap="square" rtlCol="0">
            <a:spAutoFit/>
          </a:bodyPr>
          <a:lstStyle/>
          <a:p>
            <a:pPr>
              <a:buFont typeface="Arial" pitchFamily="34" charset="0"/>
              <a:buChar char="•"/>
            </a:pPr>
            <a:r>
              <a:rPr lang="en-CA" sz="2000" dirty="0" smtClean="0"/>
              <a:t>Their solution: The R.C.M.P Finally tracked down Johnson and killed him.</a:t>
            </a:r>
          </a:p>
          <a:p>
            <a:endParaRPr lang="en-CA" sz="2000" dirty="0" smtClean="0"/>
          </a:p>
          <a:p>
            <a:pPr>
              <a:buFont typeface="Arial" pitchFamily="34" charset="0"/>
              <a:buChar char="•"/>
            </a:pPr>
            <a:r>
              <a:rPr lang="en-CA" sz="2000" dirty="0" smtClean="0"/>
              <a:t>They could have handled this differently by just letting Albert get away. At the time when they blew up his cabin there was only an injured R.C.M.P officer. They could have saved 2 lives and a lot of money by just letting him wander into the cold north</a:t>
            </a:r>
            <a:r>
              <a:rPr lang="en-CA" sz="2500" dirty="0" smtClean="0"/>
              <a:t>.</a:t>
            </a:r>
            <a:endParaRPr lang="en-CA" sz="2500" dirty="0"/>
          </a:p>
        </p:txBody>
      </p:sp>
      <p:pic>
        <p:nvPicPr>
          <p:cNvPr id="7170" name="Picture 2"/>
          <p:cNvPicPr>
            <a:picLocks noChangeAspect="1" noChangeArrowheads="1"/>
          </p:cNvPicPr>
          <p:nvPr/>
        </p:nvPicPr>
        <p:blipFill>
          <a:blip r:embed="rId2"/>
          <a:srcRect/>
          <a:stretch>
            <a:fillRect/>
          </a:stretch>
        </p:blipFill>
        <p:spPr bwMode="auto">
          <a:xfrm>
            <a:off x="0" y="0"/>
            <a:ext cx="4762500" cy="3114675"/>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33333E-6 L -0.225 0.28334 " pathEditMode="relative" rAng="0" ptsTypes="AA">
                                      <p:cBhvr>
                                        <p:cTn id="6" dur="2000" fill="hold"/>
                                        <p:tgtEl>
                                          <p:spTgt spid="7170"/>
                                        </p:tgtEl>
                                        <p:attrNameLst>
                                          <p:attrName>ppt_x</p:attrName>
                                          <p:attrName>ppt_y</p:attrName>
                                        </p:attrNameLst>
                                      </p:cBhvr>
                                      <p:rCtr x="-112" y="142"/>
                                    </p:animMotion>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nodeType="clickEffect">
                                  <p:stCondLst>
                                    <p:cond delay="0"/>
                                  </p:stCondLst>
                                  <p:childTnLst>
                                    <p:animScale>
                                      <p:cBhvr>
                                        <p:cTn id="10" dur="2000" fill="hold"/>
                                        <p:tgtEl>
                                          <p:spTgt spid="7170"/>
                                        </p:tgtEl>
                                      </p:cBhvr>
                                      <p:by x="400000" y="4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rgbClr val="FF0000"/>
            </a:gs>
            <a:gs pos="17999">
              <a:schemeClr val="tx1">
                <a:lumMod val="95000"/>
                <a:lumOff val="5000"/>
              </a:schemeClr>
            </a:gs>
            <a:gs pos="36000">
              <a:srgbClr val="FF0000"/>
            </a:gs>
            <a:gs pos="61000">
              <a:schemeClr val="tx1"/>
            </a:gs>
            <a:gs pos="82001">
              <a:srgbClr val="FF0000"/>
            </a:gs>
            <a:gs pos="100000">
              <a:schemeClr val="bg2">
                <a:lumMod val="50000"/>
              </a:schemeClr>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CA" dirty="0" smtClean="0">
                <a:solidFill>
                  <a:schemeClr val="bg1"/>
                </a:solidFill>
              </a:rPr>
              <a:t>The Mad Trapper, I would have to say it is the perfect title for the book. It is simple yet strong. At the time of the hunt the radios called him by The Mad Trapper. It would be hard to title it otherwise as his identity is unknown. It fits the book perfect as it is the story of The Mad Trapper and how lived his last few days.</a:t>
            </a:r>
            <a:endParaRPr lang="en-CA" dirty="0">
              <a:solidFill>
                <a:schemeClr val="bg1"/>
              </a:solidFill>
            </a:endParaRPr>
          </a:p>
        </p:txBody>
      </p:sp>
      <p:sp>
        <p:nvSpPr>
          <p:cNvPr id="4" name="Rectangle 3"/>
          <p:cNvSpPr/>
          <p:nvPr/>
        </p:nvSpPr>
        <p:spPr>
          <a:xfrm>
            <a:off x="3357554" y="714356"/>
            <a:ext cx="2446504" cy="923330"/>
          </a:xfrm>
          <a:prstGeom prst="rect">
            <a:avLst/>
          </a:prstGeom>
          <a:noFill/>
        </p:spPr>
        <p:txBody>
          <a:bodyPr wrap="none" lIns="91440" tIns="45720" rIns="91440" bIns="45720">
            <a:spAutoFit/>
          </a:bodyPr>
          <a:lstStyle/>
          <a:p>
            <a:pPr algn="ctr"/>
            <a:r>
              <a:rPr lang="en-US" sz="54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Theme</a:t>
            </a:r>
            <a:endParaRPr lang="en-US" sz="54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sp>
        <p:nvSpPr>
          <p:cNvPr id="3" name="Content Placeholder 2"/>
          <p:cNvSpPr>
            <a:spLocks noGrp="1"/>
          </p:cNvSpPr>
          <p:nvPr>
            <p:ph idx="1"/>
          </p:nvPr>
        </p:nvSpPr>
        <p:spPr/>
        <p:txBody>
          <a:bodyPr/>
          <a:lstStyle/>
          <a:p>
            <a:endParaRPr lang="en-CA" dirty="0"/>
          </a:p>
        </p:txBody>
      </p:sp>
      <p:sp>
        <p:nvSpPr>
          <p:cNvPr id="4" name="Rectangle 3"/>
          <p:cNvSpPr/>
          <p:nvPr/>
        </p:nvSpPr>
        <p:spPr>
          <a:xfrm>
            <a:off x="3786182" y="3000372"/>
            <a:ext cx="1258358" cy="923330"/>
          </a:xfrm>
          <a:prstGeom prst="rect">
            <a:avLst/>
          </a:prstGeom>
          <a:noFill/>
        </p:spPr>
        <p:txBody>
          <a:bodyPr wrap="none" lIns="91440" tIns="45720" rIns="91440" bIns="45720">
            <a:spAutoFit/>
          </a:bodyPr>
          <a:lstStyle/>
          <a:p>
            <a:pPr algn="ctr"/>
            <a:r>
              <a:rPr lang="en-US" sz="5400" b="1" cap="none" spc="50" dirty="0" smtClean="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rPr>
              <a:t>Fin</a:t>
            </a:r>
            <a:endParaRPr lang="en-US" sz="5400" b="1" cap="none"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1538" y="2428868"/>
            <a:ext cx="7643866" cy="1785950"/>
          </a:xfrm>
        </p:spPr>
        <p:txBody>
          <a:bodyPr>
            <a:normAutofit fontScale="90000"/>
          </a:bodyPr>
          <a:lstStyle/>
          <a:p>
            <a:r>
              <a:rPr lang="en-CA" sz="6000" dirty="0" smtClean="0"/>
              <a:t>Character Sketches</a:t>
            </a:r>
            <a:endParaRPr lang="en-CA" sz="60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Mad Trapper</a:t>
            </a:r>
            <a:endParaRPr lang="en-CA" dirty="0"/>
          </a:p>
        </p:txBody>
      </p:sp>
      <p:sp>
        <p:nvSpPr>
          <p:cNvPr id="3" name="Content Placeholder 2"/>
          <p:cNvSpPr>
            <a:spLocks noGrp="1"/>
          </p:cNvSpPr>
          <p:nvPr>
            <p:ph idx="1"/>
          </p:nvPr>
        </p:nvSpPr>
        <p:spPr/>
        <p:txBody>
          <a:bodyPr>
            <a:normAutofit fontScale="77500" lnSpcReduction="20000"/>
          </a:bodyPr>
          <a:lstStyle/>
          <a:p>
            <a:r>
              <a:rPr lang="en-CA" dirty="0" smtClean="0"/>
              <a:t>The Mad Trapper was a very mysterious man. He rode into Fort McPherson on a small log raft. He was a very silent man and barely responded when asked questions. He only ever talked when he had to. He possessed a large quantity of money. More than most had ever seen up north. The Mad Trapper was better known as Albert Johnson. Albert Johnson was the cousin to Karl Erickson but when Karl seen The Mad Trapper’s corpse he did not recognize the man. The Mad Trapper’s identity is still unknown to this day. </a:t>
            </a:r>
          </a:p>
          <a:p>
            <a:r>
              <a:rPr lang="en-CA" dirty="0" smtClean="0"/>
              <a:t>He was a medium height, broad shouldered man who had icy blue eyes and generally kept himself clean shaven. He had ended up crossing hundreds of miles of frozen tundra on foot, survived dynamite blasts, and became the first man to cross the Richardson Mountains in a blizzard and he didn’t even have climbing gear. He endured the chase of police, trappers and the army for fifty days in the bitter cold.</a:t>
            </a:r>
            <a:endParaRPr lang="en-C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Edgar “Spike” Millen</a:t>
            </a:r>
            <a:endParaRPr lang="en-CA" dirty="0"/>
          </a:p>
        </p:txBody>
      </p:sp>
      <p:sp>
        <p:nvSpPr>
          <p:cNvPr id="3" name="Content Placeholder 2"/>
          <p:cNvSpPr>
            <a:spLocks noGrp="1"/>
          </p:cNvSpPr>
          <p:nvPr>
            <p:ph idx="1"/>
          </p:nvPr>
        </p:nvSpPr>
        <p:spPr/>
        <p:txBody>
          <a:bodyPr/>
          <a:lstStyle/>
          <a:p>
            <a:r>
              <a:rPr lang="en-CA" dirty="0" smtClean="0"/>
              <a:t>Corporal Millen was an R.C.M.P officer who was stationed up at Fort McPherson. Spike was tall and lean with shoulders like a weight lifter. Spike patrolled the trappers lines every once in a while. He was one of the many on the manhunt for Albert Johnson. He eventually developed a weird obsession for the manhunt. Spike was the last person killed by the mad trapper in the shoot out which also took Johnson’s life on Eagle River.</a:t>
            </a:r>
            <a:endParaRPr lang="en-C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Wilfred R. “Wop” May</a:t>
            </a:r>
            <a:endParaRPr lang="en-CA" dirty="0"/>
          </a:p>
        </p:txBody>
      </p:sp>
      <p:sp>
        <p:nvSpPr>
          <p:cNvPr id="3" name="Content Placeholder 2"/>
          <p:cNvSpPr>
            <a:spLocks noGrp="1"/>
          </p:cNvSpPr>
          <p:nvPr>
            <p:ph idx="1"/>
          </p:nvPr>
        </p:nvSpPr>
        <p:spPr/>
        <p:txBody>
          <a:bodyPr>
            <a:normAutofit lnSpcReduction="10000"/>
          </a:bodyPr>
          <a:lstStyle/>
          <a:p>
            <a:r>
              <a:rPr lang="en-CA" dirty="0" smtClean="0"/>
              <a:t>Wop is a stocky, round-faced man known for being an air ace of WWI. He was fifth for kills in Canada. He is also known for being chased by The Red Baron as he got shot down. Wop wanted to become better known and seen that hunting down Johnson would be the perfect opportunity. Wop was the one who pointed out that there were footprints leading off of the caribou tracks which led the search right to Albert Johnson where the final shootout had taken place.</a:t>
            </a:r>
            <a:endParaRPr lang="en-CA"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214546" y="0"/>
            <a:ext cx="4775666" cy="1538883"/>
          </a:xfrm>
          <a:prstGeom prst="rect">
            <a:avLst/>
          </a:prstGeom>
          <a:noFill/>
        </p:spPr>
        <p:txBody>
          <a:bodyPr wrap="squar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en-CA" sz="4000" dirty="0" smtClean="0">
                <a:solidFill>
                  <a:schemeClr val="bg1"/>
                </a:solidFill>
              </a:rPr>
              <a:t>Character</a:t>
            </a:r>
            <a:r>
              <a:rPr lang="en-CA" sz="4000" dirty="0" smtClean="0"/>
              <a:t> </a:t>
            </a:r>
            <a:r>
              <a:rPr lang="en-CA" sz="4000" dirty="0" smtClean="0">
                <a:solidFill>
                  <a:schemeClr val="bg1"/>
                </a:solidFill>
              </a:rPr>
              <a:t>Map</a:t>
            </a:r>
          </a:p>
          <a:p>
            <a:pPr algn="ctr"/>
            <a:endParaRPr lang="en-US" sz="5400" b="1" cap="none" spc="0" dirty="0">
              <a:ln w="50800"/>
              <a:solidFill>
                <a:schemeClr val="bg1">
                  <a:shade val="50000"/>
                </a:schemeClr>
              </a:solidFill>
              <a:effectLst/>
            </a:endParaRPr>
          </a:p>
        </p:txBody>
      </p:sp>
      <p:graphicFrame>
        <p:nvGraphicFramePr>
          <p:cNvPr id="9" name="Content Placeholder 8"/>
          <p:cNvGraphicFramePr>
            <a:graphicFrameLocks noGrp="1"/>
          </p:cNvGraphicFramePr>
          <p:nvPr>
            <p:ph idx="1"/>
          </p:nvPr>
        </p:nvGraphicFramePr>
        <p:xfrm>
          <a:off x="0" y="585765"/>
          <a:ext cx="9144000" cy="6272235"/>
        </p:xfrm>
        <a:graphic>
          <a:graphicData uri="http://schemas.openxmlformats.org/drawingml/2006/table">
            <a:tbl>
              <a:tblPr firstRow="1" bandRow="1">
                <a:tableStyleId>{073A0DAA-6AF3-43AB-8588-CEC1D06C72B9}</a:tableStyleId>
              </a:tblPr>
              <a:tblGrid>
                <a:gridCol w="1214414"/>
                <a:gridCol w="1714512"/>
                <a:gridCol w="2643206"/>
                <a:gridCol w="3571868"/>
              </a:tblGrid>
              <a:tr h="1051033">
                <a:tc>
                  <a:txBody>
                    <a:bodyPr/>
                    <a:lstStyle/>
                    <a:p>
                      <a:r>
                        <a:rPr lang="en-CA" dirty="0" smtClean="0"/>
                        <a:t>Character</a:t>
                      </a:r>
                      <a:endParaRPr lang="en-CA" dirty="0"/>
                    </a:p>
                  </a:txBody>
                  <a:tcPr/>
                </a:tc>
                <a:tc>
                  <a:txBody>
                    <a:bodyPr/>
                    <a:lstStyle/>
                    <a:p>
                      <a:r>
                        <a:rPr lang="en-CA" dirty="0" smtClean="0"/>
                        <a:t>Event</a:t>
                      </a:r>
                      <a:endParaRPr lang="en-CA" dirty="0"/>
                    </a:p>
                  </a:txBody>
                  <a:tcPr/>
                </a:tc>
                <a:tc>
                  <a:txBody>
                    <a:bodyPr/>
                    <a:lstStyle/>
                    <a:p>
                      <a:r>
                        <a:rPr lang="en-CA" dirty="0" smtClean="0"/>
                        <a:t>How reacted to Event</a:t>
                      </a:r>
                      <a:endParaRPr lang="en-CA" dirty="0"/>
                    </a:p>
                  </a:txBody>
                  <a:tcPr/>
                </a:tc>
                <a:tc>
                  <a:txBody>
                    <a:bodyPr/>
                    <a:lstStyle/>
                    <a:p>
                      <a:r>
                        <a:rPr lang="en-CA" dirty="0" smtClean="0"/>
                        <a:t>How they</a:t>
                      </a:r>
                      <a:r>
                        <a:rPr lang="en-CA" baseline="0" dirty="0" smtClean="0"/>
                        <a:t> changed</a:t>
                      </a:r>
                      <a:endParaRPr lang="en-CA" dirty="0"/>
                    </a:p>
                  </a:txBody>
                  <a:tcPr/>
                </a:tc>
              </a:tr>
              <a:tr h="2020802">
                <a:tc>
                  <a:txBody>
                    <a:bodyPr/>
                    <a:lstStyle/>
                    <a:p>
                      <a:r>
                        <a:rPr lang="en-CA" dirty="0" smtClean="0"/>
                        <a:t>Albert Johnson</a:t>
                      </a:r>
                      <a:endParaRPr lang="en-CA" dirty="0"/>
                    </a:p>
                  </a:txBody>
                  <a:tcPr/>
                </a:tc>
                <a:tc>
                  <a:txBody>
                    <a:bodyPr/>
                    <a:lstStyle/>
                    <a:p>
                      <a:r>
                        <a:rPr lang="en-CA" dirty="0" smtClean="0"/>
                        <a:t>Albert’s cabin got blown up because he shot an R.C.M.P</a:t>
                      </a:r>
                      <a:r>
                        <a:rPr lang="en-CA" baseline="0" dirty="0" smtClean="0"/>
                        <a:t> Officer</a:t>
                      </a:r>
                      <a:endParaRPr lang="en-CA" dirty="0"/>
                    </a:p>
                  </a:txBody>
                  <a:tcPr/>
                </a:tc>
                <a:tc>
                  <a:txBody>
                    <a:bodyPr/>
                    <a:lstStyle/>
                    <a:p>
                      <a:r>
                        <a:rPr lang="en-CA" dirty="0" smtClean="0"/>
                        <a:t>Ran away into the cold</a:t>
                      </a:r>
                      <a:r>
                        <a:rPr lang="en-CA" baseline="0" dirty="0" smtClean="0"/>
                        <a:t> winter north.</a:t>
                      </a:r>
                      <a:endParaRPr lang="en-CA" dirty="0"/>
                    </a:p>
                  </a:txBody>
                  <a:tcPr/>
                </a:tc>
                <a:tc>
                  <a:txBody>
                    <a:bodyPr/>
                    <a:lstStyle/>
                    <a:p>
                      <a:r>
                        <a:rPr lang="en-CA" dirty="0" smtClean="0"/>
                        <a:t>Albert ended up</a:t>
                      </a:r>
                      <a:r>
                        <a:rPr lang="en-CA" baseline="0" dirty="0" smtClean="0"/>
                        <a:t> </a:t>
                      </a:r>
                      <a:r>
                        <a:rPr lang="en-CA" dirty="0" smtClean="0"/>
                        <a:t>very weak from the man hunt and frost bitten. He was starving and</a:t>
                      </a:r>
                      <a:r>
                        <a:rPr lang="en-CA" baseline="0" dirty="0" smtClean="0"/>
                        <a:t> in the end he got shot down.</a:t>
                      </a:r>
                      <a:r>
                        <a:rPr lang="en-CA" dirty="0" smtClean="0"/>
                        <a:t> </a:t>
                      </a:r>
                      <a:endParaRPr lang="en-CA" dirty="0"/>
                    </a:p>
                  </a:txBody>
                  <a:tcPr/>
                </a:tc>
              </a:tr>
              <a:tr h="608932">
                <a:tc>
                  <a:txBody>
                    <a:bodyPr/>
                    <a:lstStyle/>
                    <a:p>
                      <a:r>
                        <a:rPr lang="en-CA" dirty="0" smtClean="0"/>
                        <a:t>Spike Millen</a:t>
                      </a:r>
                      <a:endParaRPr lang="en-CA" dirty="0"/>
                    </a:p>
                  </a:txBody>
                  <a:tcPr/>
                </a:tc>
                <a:tc>
                  <a:txBody>
                    <a:bodyPr/>
                    <a:lstStyle/>
                    <a:p>
                      <a:r>
                        <a:rPr lang="en-CA" dirty="0" smtClean="0"/>
                        <a:t>Albert</a:t>
                      </a:r>
                      <a:r>
                        <a:rPr lang="en-CA" baseline="0" dirty="0" smtClean="0"/>
                        <a:t> Johnson Running away after his cabin got blown up.</a:t>
                      </a:r>
                      <a:endParaRPr lang="en-CA" dirty="0"/>
                    </a:p>
                  </a:txBody>
                  <a:tcPr/>
                </a:tc>
                <a:tc>
                  <a:txBody>
                    <a:bodyPr/>
                    <a:lstStyle/>
                    <a:p>
                      <a:r>
                        <a:rPr lang="en-CA" dirty="0" smtClean="0"/>
                        <a:t>He started on the manhunt for Johnson.</a:t>
                      </a:r>
                      <a:endParaRPr lang="en-CA" dirty="0"/>
                    </a:p>
                  </a:txBody>
                  <a:tcPr/>
                </a:tc>
                <a:tc>
                  <a:txBody>
                    <a:bodyPr/>
                    <a:lstStyle/>
                    <a:p>
                      <a:r>
                        <a:rPr lang="en-CA" dirty="0" smtClean="0"/>
                        <a:t>When</a:t>
                      </a:r>
                      <a:r>
                        <a:rPr lang="en-CA" baseline="0" dirty="0" smtClean="0"/>
                        <a:t> the manhunt started Spike was a bit hesitant but as it went on he started getting obsessed with it. In the end Spike died after Albert Johnson shot him.</a:t>
                      </a:r>
                      <a:endParaRPr lang="en-CA" dirty="0"/>
                    </a:p>
                  </a:txBody>
                  <a:tcPr/>
                </a:tc>
              </a:tr>
              <a:tr h="608932">
                <a:tc>
                  <a:txBody>
                    <a:bodyPr/>
                    <a:lstStyle/>
                    <a:p>
                      <a:r>
                        <a:rPr lang="en-CA" dirty="0" smtClean="0"/>
                        <a:t>Wop May</a:t>
                      </a:r>
                      <a:endParaRPr lang="en-CA" dirty="0"/>
                    </a:p>
                  </a:txBody>
                  <a:tcPr/>
                </a:tc>
                <a:tc>
                  <a:txBody>
                    <a:bodyPr/>
                    <a:lstStyle/>
                    <a:p>
                      <a:r>
                        <a:rPr lang="en-CA" dirty="0" smtClean="0"/>
                        <a:t>The manhunt</a:t>
                      </a:r>
                      <a:r>
                        <a:rPr lang="en-CA" baseline="0" dirty="0" smtClean="0"/>
                        <a:t> for Albert Johnson</a:t>
                      </a:r>
                      <a:endParaRPr lang="en-CA" dirty="0"/>
                    </a:p>
                  </a:txBody>
                  <a:tcPr/>
                </a:tc>
                <a:tc>
                  <a:txBody>
                    <a:bodyPr/>
                    <a:lstStyle/>
                    <a:p>
                      <a:r>
                        <a:rPr lang="en-CA" dirty="0" smtClean="0"/>
                        <a:t>He wanted</a:t>
                      </a:r>
                      <a:r>
                        <a:rPr lang="en-CA" baseline="0" dirty="0" smtClean="0"/>
                        <a:t> to get involved so he can become better known since not many knew his name for being and air ace in WWI.</a:t>
                      </a:r>
                      <a:endParaRPr lang="en-CA" dirty="0"/>
                    </a:p>
                  </a:txBody>
                  <a:tcPr/>
                </a:tc>
                <a:tc>
                  <a:txBody>
                    <a:bodyPr/>
                    <a:lstStyle/>
                    <a:p>
                      <a:r>
                        <a:rPr lang="en-CA" dirty="0" smtClean="0"/>
                        <a:t>Not much changed for Wop May. He became</a:t>
                      </a:r>
                      <a:r>
                        <a:rPr lang="en-CA" baseline="0" dirty="0" smtClean="0"/>
                        <a:t> more known for flying the plane to help track down Johnson. It really sped up the search.</a:t>
                      </a:r>
                      <a:endParaRPr lang="en-CA" dirty="0"/>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6050" y="3071810"/>
            <a:ext cx="3452484" cy="923330"/>
          </a:xfrm>
          <a:prstGeom prst="rect">
            <a:avLst/>
          </a:prstGeom>
          <a:noFill/>
        </p:spPr>
        <p:txBody>
          <a:bodyPr wrap="none" lIns="91440" tIns="45720" rIns="91440" bIns="45720">
            <a:spAutoFit/>
          </a:bodyPr>
          <a:lstStyle/>
          <a:p>
            <a:pPr algn="ctr"/>
            <a:r>
              <a:rPr lang="en-CA" sz="5400" dirty="0" smtClean="0"/>
              <a:t>Movie Rolls</a:t>
            </a:r>
            <a:endParaRPr lang="en-US" sz="5400" b="1" spc="50" dirty="0">
              <a:ln w="13500">
                <a:solidFill>
                  <a:schemeClr val="accent1">
                    <a:shade val="2500"/>
                    <a:alpha val="6500"/>
                  </a:schemeClr>
                </a:solidFill>
                <a:prstDash val="solid"/>
              </a:ln>
              <a:solidFill>
                <a:schemeClr val="accent1">
                  <a:tint val="3000"/>
                  <a:alpha val="95000"/>
                </a:schemeClr>
              </a:solidFill>
              <a:effectLst>
                <a:innerShdw blurRad="50900" dist="38500" dir="13500000">
                  <a:srgbClr val="000000">
                    <a:alpha val="60000"/>
                  </a:srgbClr>
                </a:inn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857752" y="0"/>
            <a:ext cx="4286248" cy="3170099"/>
          </a:xfrm>
          <a:prstGeom prst="rect">
            <a:avLst/>
          </a:prstGeom>
          <a:noFill/>
        </p:spPr>
        <p:txBody>
          <a:bodyPr wrap="square" lIns="91440" tIns="45720" rIns="91440" bIns="45720">
            <a:spAutoFit/>
          </a:bodyPr>
          <a:lstStyle/>
          <a:p>
            <a:pPr algn="ctr"/>
            <a:r>
              <a:rPr lang="en-CA" sz="5000" dirty="0" smtClean="0"/>
              <a:t>Chuck Norris </a:t>
            </a:r>
          </a:p>
          <a:p>
            <a:pPr algn="ctr"/>
            <a:r>
              <a:rPr lang="en-CA" sz="5000" dirty="0" smtClean="0"/>
              <a:t>as </a:t>
            </a:r>
          </a:p>
          <a:p>
            <a:pPr algn="ctr"/>
            <a:r>
              <a:rPr lang="en-CA" sz="5000" dirty="0" smtClean="0"/>
              <a:t>The Mad Trapper</a:t>
            </a:r>
          </a:p>
        </p:txBody>
      </p:sp>
      <p:sp>
        <p:nvSpPr>
          <p:cNvPr id="7" name="TextBox 6"/>
          <p:cNvSpPr txBox="1"/>
          <p:nvPr/>
        </p:nvSpPr>
        <p:spPr>
          <a:xfrm>
            <a:off x="0" y="2918460"/>
            <a:ext cx="9144000" cy="3939540"/>
          </a:xfrm>
          <a:prstGeom prst="rect">
            <a:avLst/>
          </a:prstGeom>
          <a:noFill/>
        </p:spPr>
        <p:txBody>
          <a:bodyPr wrap="square" rtlCol="0">
            <a:spAutoFit/>
          </a:bodyPr>
          <a:lstStyle/>
          <a:p>
            <a:r>
              <a:rPr lang="en-CA" sz="2500" dirty="0" smtClean="0">
                <a:latin typeface="Arial" pitchFamily="34" charset="0"/>
              </a:rPr>
              <a:t>I Would have to choose Chuck Norris for the part of Albert Johnson. Chuck is well built and can portray a tough man very well. Chuck has the endurance and could easily pull off </a:t>
            </a:r>
            <a:r>
              <a:rPr lang="en-CA" sz="2500" dirty="0">
                <a:latin typeface="Arial" pitchFamily="34" charset="0"/>
              </a:rPr>
              <a:t> </a:t>
            </a:r>
            <a:r>
              <a:rPr lang="en-CA" sz="2500" dirty="0" smtClean="0">
                <a:latin typeface="Arial" pitchFamily="34" charset="0"/>
              </a:rPr>
              <a:t>being a quite, mysterious man who tests his strength to the fullest. </a:t>
            </a:r>
          </a:p>
          <a:p>
            <a:endParaRPr lang="en-CA" sz="2500" dirty="0">
              <a:latin typeface="Arial" pitchFamily="34" charset="0"/>
            </a:endParaRPr>
          </a:p>
          <a:p>
            <a:r>
              <a:rPr lang="en-CA" sz="2500" dirty="0" smtClean="0">
                <a:latin typeface="Arial" pitchFamily="34" charset="0"/>
              </a:rPr>
              <a:t>Who else would be able to  survive out in the freezing cold for fifty days, climb mountains in blizzards, survive explosions and  evade a manhunt for as long as Albert Johnson. The only problem with chuck being the mad trapper is Chuck </a:t>
            </a:r>
            <a:r>
              <a:rPr lang="en-CA" sz="2500" dirty="0">
                <a:latin typeface="Arial" pitchFamily="34" charset="0"/>
              </a:rPr>
              <a:t>N</a:t>
            </a:r>
            <a:r>
              <a:rPr lang="en-CA" sz="2500" dirty="0" smtClean="0">
                <a:latin typeface="Arial" pitchFamily="34" charset="0"/>
              </a:rPr>
              <a:t>orris doesn’t run away.</a:t>
            </a:r>
            <a:endParaRPr lang="en-CA" sz="2500" dirty="0">
              <a:latin typeface="Arial" pitchFamily="34" charset="0"/>
            </a:endParaRPr>
          </a:p>
        </p:txBody>
      </p:sp>
      <p:pic>
        <p:nvPicPr>
          <p:cNvPr id="2050" name="Picture 2"/>
          <p:cNvPicPr>
            <a:picLocks noChangeAspect="1" noChangeArrowheads="1"/>
          </p:cNvPicPr>
          <p:nvPr/>
        </p:nvPicPr>
        <p:blipFill>
          <a:blip r:embed="rId2"/>
          <a:srcRect/>
          <a:stretch>
            <a:fillRect/>
          </a:stretch>
        </p:blipFill>
        <p:spPr bwMode="auto">
          <a:xfrm>
            <a:off x="285720" y="0"/>
            <a:ext cx="2500330" cy="292893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4786282" y="0"/>
            <a:ext cx="4357718" cy="1754326"/>
          </a:xfrm>
          <a:prstGeom prst="rect">
            <a:avLst/>
          </a:prstGeom>
          <a:noFill/>
        </p:spPr>
        <p:txBody>
          <a:bodyPr wrap="square" lIns="91440" tIns="45720" rIns="91440" bIns="45720">
            <a:spAutoFit/>
          </a:bodyPr>
          <a:lstStyle/>
          <a:p>
            <a:pPr algn="ctr"/>
            <a:r>
              <a:rPr lang="en-US" sz="54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Tom Cruise as Spike Millen</a:t>
            </a:r>
            <a:endParaRPr lang="en-U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6" name="TextBox 5"/>
          <p:cNvSpPr txBox="1"/>
          <p:nvPr/>
        </p:nvSpPr>
        <p:spPr>
          <a:xfrm>
            <a:off x="3286116" y="1857364"/>
            <a:ext cx="5857884" cy="3785652"/>
          </a:xfrm>
          <a:prstGeom prst="rect">
            <a:avLst/>
          </a:prstGeom>
          <a:noFill/>
        </p:spPr>
        <p:txBody>
          <a:bodyPr wrap="square" rtlCol="0">
            <a:spAutoFit/>
          </a:bodyPr>
          <a:lstStyle/>
          <a:p>
            <a:r>
              <a:rPr lang="en-CA" sz="3000" dirty="0" smtClean="0"/>
              <a:t>I believe that Tom Cruise would be a great actor for Spike Millen. Tom is well built and can portray the attitude of not giving up . Spike led the manhunt and Tom can easily take the roll of a leader. Tom has acted in movies like Mission Impossible and War of the Worlds. </a:t>
            </a:r>
            <a:endParaRPr lang="en-CA" sz="3000" dirty="0"/>
          </a:p>
        </p:txBody>
      </p:sp>
      <p:pic>
        <p:nvPicPr>
          <p:cNvPr id="3074" name="Picture 2"/>
          <p:cNvPicPr>
            <a:picLocks noChangeAspect="1" noChangeArrowheads="1"/>
          </p:cNvPicPr>
          <p:nvPr/>
        </p:nvPicPr>
        <p:blipFill>
          <a:blip r:embed="rId2"/>
          <a:srcRect/>
          <a:stretch>
            <a:fillRect/>
          </a:stretch>
        </p:blipFill>
        <p:spPr bwMode="auto">
          <a:xfrm>
            <a:off x="0" y="2786058"/>
            <a:ext cx="3135395" cy="407194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_rels/theme4.xml.rels><?xml version="1.0" encoding="UTF-8" standalone="yes"?>
<Relationships xmlns="http://schemas.openxmlformats.org/package/2006/relationships"><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3.jpeg"/></Relationships>
</file>

<file path=ppt/theme/_rels/theme6.xml.rels><?xml version="1.0" encoding="UTF-8" standalone="yes"?>
<Relationships xmlns="http://schemas.openxmlformats.org/package/2006/relationships"><Relationship Id="rId1" Type="http://schemas.openxmlformats.org/officeDocument/2006/relationships/image" Target="../media/image3.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3.xml><?xml version="1.0" encoding="utf-8"?>
<a:theme xmlns:a="http://schemas.openxmlformats.org/drawingml/2006/main" name="1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4.xml><?xml version="1.0" encoding="utf-8"?>
<a:theme xmlns:a="http://schemas.openxmlformats.org/drawingml/2006/main" name="2_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5.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6.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412</TotalTime>
  <Words>1532</Words>
  <Application>Microsoft Office PowerPoint</Application>
  <PresentationFormat>On-screen Show (4:3)</PresentationFormat>
  <Paragraphs>61</Paragraphs>
  <Slides>17</Slides>
  <Notes>0</Notes>
  <HiddenSlides>0</HiddenSlides>
  <MMClips>0</MMClips>
  <ScaleCrop>false</ScaleCrop>
  <HeadingPairs>
    <vt:vector size="4" baseType="variant">
      <vt:variant>
        <vt:lpstr>Theme</vt:lpstr>
      </vt:variant>
      <vt:variant>
        <vt:i4>6</vt:i4>
      </vt:variant>
      <vt:variant>
        <vt:lpstr>Slide Titles</vt:lpstr>
      </vt:variant>
      <vt:variant>
        <vt:i4>17</vt:i4>
      </vt:variant>
    </vt:vector>
  </HeadingPairs>
  <TitlesOfParts>
    <vt:vector size="23" baseType="lpstr">
      <vt:lpstr>Apex</vt:lpstr>
      <vt:lpstr>Metro</vt:lpstr>
      <vt:lpstr>1_Metro</vt:lpstr>
      <vt:lpstr>2_Metro</vt:lpstr>
      <vt:lpstr>Flow</vt:lpstr>
      <vt:lpstr>1_Flow</vt:lpstr>
      <vt:lpstr>The Mad Trapper  By- Rudy Wiebe</vt:lpstr>
      <vt:lpstr>Character Sketches</vt:lpstr>
      <vt:lpstr>The Mad Trapper</vt:lpstr>
      <vt:lpstr>Edgar “Spike” Millen</vt:lpstr>
      <vt:lpstr>Wilfred R. “Wop” May</vt:lpstr>
      <vt:lpstr>Slide 6</vt:lpstr>
      <vt:lpstr>Slide 7</vt:lpstr>
      <vt:lpstr>Slide 8</vt:lpstr>
      <vt:lpstr>Slide 9</vt:lpstr>
      <vt:lpstr>Tom Hanks as Wop May</vt:lpstr>
      <vt:lpstr>Steve Carell as Inspector Eames</vt:lpstr>
      <vt:lpstr>Descriptive Writing</vt:lpstr>
      <vt:lpstr>Descriptive Writing Continued...</vt:lpstr>
      <vt:lpstr>Slide 14</vt:lpstr>
      <vt:lpstr>Slide 15</vt:lpstr>
      <vt:lpstr>Slide 16</vt:lpstr>
      <vt:lpstr>Slide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Mad Trapper  By- Rudy Wiebe</dc:title>
  <dc:creator>Daniel</dc:creator>
  <cp:lastModifiedBy>Daniel</cp:lastModifiedBy>
  <cp:revision>45</cp:revision>
  <dcterms:created xsi:type="dcterms:W3CDTF">2010-01-21T18:55:31Z</dcterms:created>
  <dcterms:modified xsi:type="dcterms:W3CDTF">2010-01-22T01:53:04Z</dcterms:modified>
</cp:coreProperties>
</file>